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8" r:id="rId5"/>
    <p:sldId id="259" r:id="rId6"/>
    <p:sldId id="304" r:id="rId7"/>
    <p:sldId id="260" r:id="rId8"/>
    <p:sldId id="261" r:id="rId9"/>
    <p:sldId id="262" r:id="rId10"/>
    <p:sldId id="263" r:id="rId11"/>
    <p:sldId id="277" r:id="rId12"/>
    <p:sldId id="302" r:id="rId13"/>
    <p:sldId id="296" r:id="rId14"/>
    <p:sldId id="298" r:id="rId15"/>
    <p:sldId id="299" r:id="rId16"/>
    <p:sldId id="301" r:id="rId17"/>
    <p:sldId id="294" r:id="rId18"/>
    <p:sldId id="295" r:id="rId19"/>
    <p:sldId id="300" r:id="rId20"/>
    <p:sldId id="297" r:id="rId21"/>
    <p:sldId id="303" r:id="rId22"/>
    <p:sldId id="283" r:id="rId23"/>
    <p:sldId id="284" r:id="rId24"/>
    <p:sldId id="285" r:id="rId25"/>
    <p:sldId id="291" r:id="rId26"/>
    <p:sldId id="292" r:id="rId27"/>
    <p:sldId id="293" r:id="rId28"/>
    <p:sldId id="27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varScale="1">
        <p:scale>
          <a:sx n="90" d="100"/>
          <a:sy n="90" d="100"/>
        </p:scale>
        <p:origin x="88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458024-07B2-D348-A1E7-35F4F9553B99}" type="datetimeFigureOut">
              <a:rPr lang="en-US" smtClean="0"/>
              <a:t>8/16/2017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5A932D-4661-6249-9F4B-F661977CB68B}" type="slidenum">
              <a:rPr lang="en-US" smtClean="0"/>
              <a:t>‹#›</a:t>
            </a:fld>
            <a:endParaRPr lang="en-US"/>
          </a:p>
        </p:txBody>
      </p:sp>
    </p:spTree>
    <p:extLst>
      <p:ext uri="{BB962C8B-B14F-4D97-AF65-F5344CB8AC3E}">
        <p14:creationId xmlns:p14="http://schemas.microsoft.com/office/powerpoint/2010/main" val="3802291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Residency program inpatient rounding schedules/rhythms</a:t>
            </a:r>
            <a:endParaRPr lang="en-US" sz="1100" dirty="0"/>
          </a:p>
          <a:p>
            <a:pPr lvl="2"/>
            <a:r>
              <a:rPr lang="en-US" dirty="0"/>
              <a:t>CNMS inpatient service delivery, style, rhythms</a:t>
            </a:r>
            <a:endParaRPr lang="en-US" sz="1100" dirty="0"/>
          </a:p>
          <a:p>
            <a:pPr lvl="2"/>
            <a:r>
              <a:rPr lang="en-US" dirty="0"/>
              <a:t>Reflect on participants inpatient service delivery, constructs, styles and rhythms</a:t>
            </a:r>
            <a:endParaRPr lang="en-US" sz="1100" dirty="0"/>
          </a:p>
          <a:p>
            <a:endParaRPr lang="en-US" dirty="0"/>
          </a:p>
        </p:txBody>
      </p:sp>
      <p:sp>
        <p:nvSpPr>
          <p:cNvPr id="4" name="Slide Number Placeholder 3"/>
          <p:cNvSpPr>
            <a:spLocks noGrp="1"/>
          </p:cNvSpPr>
          <p:nvPr>
            <p:ph type="sldNum" sz="quarter" idx="10"/>
          </p:nvPr>
        </p:nvSpPr>
        <p:spPr/>
        <p:txBody>
          <a:bodyPr/>
          <a:lstStyle/>
          <a:p>
            <a:fld id="{F05A932D-4661-6249-9F4B-F661977CB68B}" type="slidenum">
              <a:rPr lang="en-US" smtClean="0"/>
              <a:t>21</a:t>
            </a:fld>
            <a:endParaRPr lang="en-US"/>
          </a:p>
        </p:txBody>
      </p:sp>
    </p:spTree>
    <p:extLst>
      <p:ext uri="{BB962C8B-B14F-4D97-AF65-F5344CB8AC3E}">
        <p14:creationId xmlns:p14="http://schemas.microsoft.com/office/powerpoint/2010/main" val="35968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5638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9889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62672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72609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4E7E3-0FFB-4CF0-827D-E45D29E2C68E}"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25871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4E7E3-0FFB-4CF0-827D-E45D29E2C68E}"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406893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4E7E3-0FFB-4CF0-827D-E45D29E2C68E}"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3428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4E7E3-0FFB-4CF0-827D-E45D29E2C68E}"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14333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E7E3-0FFB-4CF0-827D-E45D29E2C68E}"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3923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4E7E3-0FFB-4CF0-827D-E45D29E2C68E}"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252197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4E7E3-0FFB-4CF0-827D-E45D29E2C68E}"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202252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E7E3-0FFB-4CF0-827D-E45D29E2C68E}" type="datetimeFigureOut">
              <a:rPr lang="en-US" smtClean="0"/>
              <a:t>8/16/2017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C1FB3-A8A4-475D-A9FC-7E5FE460B174}" type="slidenum">
              <a:rPr lang="en-US" smtClean="0"/>
              <a:t>‹#›</a:t>
            </a:fld>
            <a:endParaRPr lang="en-US"/>
          </a:p>
        </p:txBody>
      </p:sp>
    </p:spTree>
    <p:extLst>
      <p:ext uri="{BB962C8B-B14F-4D97-AF65-F5344CB8AC3E}">
        <p14:creationId xmlns:p14="http://schemas.microsoft.com/office/powerpoint/2010/main" val="194325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elly.roberts@chickasaw.net"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shannon.dial@chickasaw.net" TargetMode="External"/><Relationship Id="rId4" Type="http://schemas.openxmlformats.org/officeDocument/2006/relationships/hyperlink" Target="mailto:fillmore@chickasaw.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908663" y="2760618"/>
            <a:ext cx="8299269" cy="1908215"/>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The INs and Outs of </a:t>
            </a:r>
            <a:r>
              <a:rPr lang="en-US" sz="4400" b="1" dirty="0" err="1" smtClean="0">
                <a:latin typeface="Times New Roman" panose="02020603050405020304" pitchFamily="18" charset="0"/>
                <a:cs typeface="Times New Roman" panose="02020603050405020304" pitchFamily="18" charset="0"/>
              </a:rPr>
              <a:t>INpatient</a:t>
            </a:r>
            <a:r>
              <a:rPr lang="en-US" sz="4400" b="1" dirty="0" smtClean="0">
                <a:latin typeface="Times New Roman" panose="02020603050405020304" pitchFamily="18" charset="0"/>
                <a:cs typeface="Times New Roman" panose="02020603050405020304" pitchFamily="18" charset="0"/>
              </a:rPr>
              <a:t> Integrated Care</a:t>
            </a:r>
          </a:p>
          <a:p>
            <a:r>
              <a:rPr lang="en-US" sz="3000" dirty="0" smtClean="0">
                <a:latin typeface="Times New Roman" panose="02020603050405020304" pitchFamily="18" charset="0"/>
                <a:cs typeface="Times New Roman" panose="02020603050405020304" pitchFamily="18" charset="0"/>
              </a:rPr>
              <a:t>Kelly Roberts, Steven Fillmore, and Shannon Dial</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4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09"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16935" y="64127"/>
            <a:ext cx="8093149"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“The Theory of Business,”</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	by Peter Drucker</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80215" y="1453817"/>
            <a:ext cx="6113720" cy="4968248"/>
          </a:xfrm>
        </p:spPr>
        <p:txBody>
          <a:bodyPr>
            <a:normAutofit lnSpcReduction="10000"/>
          </a:bodyPr>
          <a:lstStyle/>
          <a:p>
            <a:r>
              <a:rPr lang="en-US" i="1" dirty="0" smtClean="0">
                <a:latin typeface="Times New Roman" panose="02020603050405020304" pitchFamily="18" charset="0"/>
                <a:cs typeface="Times New Roman" panose="02020603050405020304" pitchFamily="18" charset="0"/>
              </a:rPr>
              <a:t>“The root cause of nearly every one of these crises is not that things are being done poorly. It is not even that the wrong things are being done. Why the paradox? The assumptions on which the organization has been built and is being run no longer fit reality.” </a:t>
            </a:r>
          </a:p>
          <a:p>
            <a:pPr marL="0" indent="0">
              <a:buNone/>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P</a:t>
            </a:r>
            <a:r>
              <a:rPr lang="en-US" sz="2000" i="1" dirty="0" smtClean="0">
                <a:latin typeface="Times New Roman" panose="02020603050405020304" pitchFamily="18" charset="0"/>
                <a:cs typeface="Times New Roman" panose="02020603050405020304" pitchFamily="18" charset="0"/>
              </a:rPr>
              <a:t>eter </a:t>
            </a:r>
            <a:r>
              <a:rPr lang="en-US" sz="2000" i="1" dirty="0">
                <a:latin typeface="Times New Roman" panose="02020603050405020304" pitchFamily="18" charset="0"/>
                <a:cs typeface="Times New Roman" panose="02020603050405020304" pitchFamily="18" charset="0"/>
              </a:rPr>
              <a:t>F</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a:t>
            </a:r>
            <a:r>
              <a:rPr lang="en-US" sz="2000" i="1" dirty="0" smtClean="0">
                <a:latin typeface="Times New Roman" panose="02020603050405020304" pitchFamily="18" charset="0"/>
                <a:cs typeface="Times New Roman" panose="02020603050405020304" pitchFamily="18" charset="0"/>
              </a:rPr>
              <a:t>rucker </a:t>
            </a:r>
            <a:r>
              <a:rPr lang="en-US" sz="2000" i="1" dirty="0">
                <a:latin typeface="Times New Roman" panose="02020603050405020304" pitchFamily="18" charset="0"/>
                <a:cs typeface="Times New Roman" panose="02020603050405020304" pitchFamily="18" charset="0"/>
              </a:rPr>
              <a:t>R</a:t>
            </a:r>
            <a:r>
              <a:rPr lang="en-US" sz="2000" i="1" dirty="0" smtClean="0">
                <a:latin typeface="Times New Roman" panose="02020603050405020304" pitchFamily="18" charset="0"/>
                <a:cs typeface="Times New Roman" panose="02020603050405020304" pitchFamily="18" charset="0"/>
              </a:rPr>
              <a:t>eader, page 15</a:t>
            </a:r>
          </a:p>
          <a:p>
            <a:endParaRPr lang="en-US" sz="2000"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“When a theory shows the first signs of becoming obsolete, it is time to start thinking again, to ask which assumptions fit reality.”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043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8529918" cy="1878345"/>
          </a:xfrm>
        </p:spPr>
        <p:txBody>
          <a:bodyPr>
            <a:normAutofit/>
          </a:bodyPr>
          <a:lstStyle/>
          <a:p>
            <a:r>
              <a:rPr lang="en-US" b="1" dirty="0" smtClean="0">
                <a:solidFill>
                  <a:srgbClr val="FFFFFF"/>
                </a:solidFill>
                <a:latin typeface="Times New Roman" panose="02020603050405020304" pitchFamily="18" charset="0"/>
                <a:cs typeface="Times New Roman" panose="02020603050405020304" pitchFamily="18" charset="0"/>
              </a:rPr>
              <a:t>“Think Like A Freak,” </a:t>
            </a:r>
            <a:br>
              <a:rPr lang="en-US" b="1" dirty="0" smtClean="0">
                <a:solidFill>
                  <a:srgbClr val="FFFFFF"/>
                </a:solidFill>
                <a:latin typeface="Times New Roman" panose="02020603050405020304" pitchFamily="18" charset="0"/>
                <a:cs typeface="Times New Roman" panose="02020603050405020304" pitchFamily="18" charset="0"/>
              </a:rPr>
            </a:br>
            <a:r>
              <a:rPr lang="en-US" b="1" i="1" dirty="0" smtClean="0">
                <a:solidFill>
                  <a:srgbClr val="FFFFFF"/>
                </a:solidFill>
                <a:latin typeface="Times New Roman" panose="02020603050405020304" pitchFamily="18" charset="0"/>
                <a:cs typeface="Times New Roman" panose="02020603050405020304" pitchFamily="18" charset="0"/>
              </a:rPr>
              <a:t>by Levitt and Dubner</a:t>
            </a:r>
            <a:endParaRPr lang="en-US" b="1" i="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05529"/>
            <a:ext cx="7998250" cy="3832053"/>
          </a:xfrm>
        </p:spPr>
        <p:txBody>
          <a:bodyPr>
            <a:normAutofit/>
          </a:bodyPr>
          <a:lstStyle/>
          <a:p>
            <a:r>
              <a:rPr lang="en-US" sz="3200" dirty="0" smtClean="0">
                <a:latin typeface="Times New Roman" panose="02020603050405020304" pitchFamily="18" charset="0"/>
                <a:cs typeface="Times New Roman" panose="02020603050405020304" pitchFamily="18" charset="0"/>
              </a:rPr>
              <a:t>“People respond to incentives,” page 106</a:t>
            </a:r>
          </a:p>
          <a:p>
            <a:r>
              <a:rPr lang="en-US" sz="3200" dirty="0">
                <a:latin typeface="Times New Roman" panose="02020603050405020304" pitchFamily="18" charset="0"/>
                <a:cs typeface="Times New Roman" panose="02020603050405020304" pitchFamily="18" charset="0"/>
              </a:rPr>
              <a:t>Are we talking about </a:t>
            </a:r>
            <a:r>
              <a:rPr lang="en-US" sz="3200" b="1" dirty="0">
                <a:latin typeface="Times New Roman" panose="02020603050405020304" pitchFamily="18" charset="0"/>
                <a:cs typeface="Times New Roman" panose="02020603050405020304" pitchFamily="18" charset="0"/>
              </a:rPr>
              <a:t>declared preferences </a:t>
            </a:r>
            <a:r>
              <a:rPr lang="en-US" sz="3200" dirty="0" smtClean="0">
                <a:latin typeface="Times New Roman" panose="02020603050405020304" pitchFamily="18" charset="0"/>
                <a:cs typeface="Times New Roman" panose="02020603050405020304" pitchFamily="18" charset="0"/>
              </a:rPr>
              <a:t>or </a:t>
            </a:r>
            <a:r>
              <a:rPr lang="en-US" sz="3200" b="1" dirty="0" smtClean="0">
                <a:latin typeface="Times New Roman" panose="02020603050405020304" pitchFamily="18" charset="0"/>
                <a:cs typeface="Times New Roman" panose="02020603050405020304" pitchFamily="18" charset="0"/>
              </a:rPr>
              <a:t>revealed </a:t>
            </a:r>
            <a:r>
              <a:rPr lang="en-US" sz="3200" b="1" dirty="0">
                <a:latin typeface="Times New Roman" panose="02020603050405020304" pitchFamily="18" charset="0"/>
                <a:cs typeface="Times New Roman" panose="02020603050405020304" pitchFamily="18" charset="0"/>
              </a:rPr>
              <a:t>preferences </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And are we talking about the providers or the patients…</a:t>
            </a:r>
          </a:p>
        </p:txBody>
      </p:sp>
    </p:spTree>
    <p:extLst>
      <p:ext uri="{BB962C8B-B14F-4D97-AF65-F5344CB8AC3E}">
        <p14:creationId xmlns:p14="http://schemas.microsoft.com/office/powerpoint/2010/main" val="4033680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7933660"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Was Cialdini right?</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825625"/>
            <a:ext cx="7125447" cy="4351338"/>
          </a:xfrm>
        </p:spPr>
        <p:txBody>
          <a:bodyPr>
            <a:normAutofit/>
          </a:bodyPr>
          <a:lstStyle/>
          <a:p>
            <a:r>
              <a:rPr lang="en-US" sz="3200" dirty="0">
                <a:latin typeface="Times New Roman" panose="02020603050405020304" pitchFamily="18" charset="0"/>
                <a:cs typeface="Times New Roman" panose="02020603050405020304" pitchFamily="18" charset="0"/>
              </a:rPr>
              <a:t>Moral incentives may not work as well as we hope</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What influences a patients behavior?</a:t>
            </a:r>
          </a:p>
          <a:p>
            <a:r>
              <a:rPr lang="en-US" sz="3200" dirty="0" smtClean="0">
                <a:latin typeface="Times New Roman" panose="02020603050405020304" pitchFamily="18" charset="0"/>
                <a:cs typeface="Times New Roman" panose="02020603050405020304" pitchFamily="18" charset="0"/>
              </a:rPr>
              <a:t>What influences a providers behavior?</a:t>
            </a:r>
          </a:p>
        </p:txBody>
      </p:sp>
    </p:spTree>
    <p:extLst>
      <p:ext uri="{BB962C8B-B14F-4D97-AF65-F5344CB8AC3E}">
        <p14:creationId xmlns:p14="http://schemas.microsoft.com/office/powerpoint/2010/main" val="267565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6732181" cy="1325563"/>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What exactly is the issue?</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1" y="1825625"/>
            <a:ext cx="6391940" cy="4351338"/>
          </a:xfrm>
        </p:spPr>
        <p:txBody>
          <a:bodyPr>
            <a:normAutofit/>
          </a:bodyPr>
          <a:lstStyle/>
          <a:p>
            <a:endParaRPr lang="en-US" sz="30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How do I get patients to address the real problem?</a:t>
            </a:r>
          </a:p>
          <a:p>
            <a:r>
              <a:rPr lang="en-US" sz="3200" dirty="0" smtClean="0">
                <a:latin typeface="Times New Roman" panose="02020603050405020304" pitchFamily="18" charset="0"/>
                <a:cs typeface="Times New Roman" panose="02020603050405020304" pitchFamily="18" charset="0"/>
              </a:rPr>
              <a:t>How do I get providers to focus on what they do best?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14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7699744" cy="1325563"/>
          </a:xfrm>
        </p:spPr>
        <p:txBody>
          <a:bodyPr/>
          <a:lstStyle/>
          <a:p>
            <a:r>
              <a:rPr lang="en-US" dirty="0" smtClean="0">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What is a “HOSPITALIST?”</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6902302" cy="4351338"/>
          </a:xfrm>
        </p:spPr>
        <p:txBody>
          <a:bodyPr/>
          <a:lstStyle/>
          <a:p>
            <a:r>
              <a:rPr lang="en-US" sz="3200" dirty="0" smtClean="0">
                <a:latin typeface="Times New Roman" panose="02020603050405020304" pitchFamily="18" charset="0"/>
                <a:cs typeface="Times New Roman" panose="02020603050405020304" pitchFamily="18" charset="0"/>
              </a:rPr>
              <a:t>“Another dehumanizing development is the advent (at least in the United States) of “hospitalists,” doctors who practice exclusively in hospitals.”  			</a:t>
            </a:r>
            <a:r>
              <a:rPr lang="en-US" sz="3200" i="1" dirty="0" smtClean="0">
                <a:latin typeface="Times New Roman" panose="02020603050405020304" pitchFamily="18" charset="0"/>
                <a:cs typeface="Times New Roman" panose="02020603050405020304" pitchFamily="18" charset="0"/>
              </a:rPr>
              <a:t>The McDonaldization of Society, 	</a:t>
            </a:r>
            <a:r>
              <a:rPr lang="en-US" sz="3200" i="1" dirty="0" err="1" smtClean="0">
                <a:latin typeface="Times New Roman" panose="02020603050405020304" pitchFamily="18" charset="0"/>
                <a:cs typeface="Times New Roman" panose="02020603050405020304" pitchFamily="18" charset="0"/>
              </a:rPr>
              <a:t>Ritzer</a:t>
            </a:r>
            <a:r>
              <a:rPr lang="en-US" sz="3200" i="1" dirty="0" smtClean="0">
                <a:latin typeface="Times New Roman" panose="02020603050405020304" pitchFamily="18" charset="0"/>
                <a:cs typeface="Times New Roman" panose="02020603050405020304" pitchFamily="18" charset="0"/>
              </a:rPr>
              <a:t>, page 155</a:t>
            </a:r>
          </a:p>
          <a:p>
            <a:pPr marL="0" indent="0">
              <a:buNone/>
            </a:pPr>
            <a:endParaRPr lang="en-US" sz="3200" i="1" dirty="0" smtClean="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Why won’t “my” doctor be seeing me? </a:t>
            </a:r>
          </a:p>
          <a:p>
            <a:pPr marL="0" indent="0">
              <a:buNone/>
            </a:pPr>
            <a:endParaRPr lang="en-US" i="1" dirty="0" smtClean="0"/>
          </a:p>
          <a:p>
            <a:endParaRPr lang="en-US" i="1" dirty="0"/>
          </a:p>
        </p:txBody>
      </p:sp>
    </p:spTree>
    <p:extLst>
      <p:ext uri="{BB962C8B-B14F-4D97-AF65-F5344CB8AC3E}">
        <p14:creationId xmlns:p14="http://schemas.microsoft.com/office/powerpoint/2010/main" val="325473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7816702" cy="1325563"/>
          </a:xfrm>
        </p:spPr>
        <p:txBody>
          <a:bodyPr>
            <a:normAutofit/>
          </a:bodyPr>
          <a:lstStyle/>
          <a:p>
            <a:r>
              <a:rPr lang="en-US" b="1" dirty="0" smtClean="0">
                <a:solidFill>
                  <a:srgbClr val="FFFFFF"/>
                </a:solidFill>
                <a:latin typeface="Times New Roman" panose="02020603050405020304" pitchFamily="18" charset="0"/>
                <a:cs typeface="Times New Roman" panose="02020603050405020304" pitchFamily="18" charset="0"/>
              </a:rPr>
              <a:t>Do I want to be part of assembly line medicine?</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7857565" cy="4351338"/>
          </a:xfrm>
        </p:spPr>
        <p:txBody>
          <a:bodyPr>
            <a:normAutofit/>
          </a:bodyPr>
          <a:lstStyle/>
          <a:p>
            <a:r>
              <a:rPr lang="en-US" sz="3200" dirty="0" smtClean="0">
                <a:latin typeface="Times New Roman" panose="02020603050405020304" pitchFamily="18" charset="0"/>
                <a:cs typeface="Times New Roman" panose="02020603050405020304" pitchFamily="18" charset="0"/>
              </a:rPr>
              <a:t>The directive to increase predictability may come at the cost of losing the personal touch.</a:t>
            </a:r>
          </a:p>
          <a:p>
            <a:r>
              <a:rPr lang="en-US" sz="3200" dirty="0" smtClean="0">
                <a:latin typeface="Times New Roman" panose="02020603050405020304" pitchFamily="18" charset="0"/>
                <a:cs typeface="Times New Roman" panose="02020603050405020304" pitchFamily="18" charset="0"/>
              </a:rPr>
              <a:t>Does this rationality have the unintended consequence of a decline in the quality of medical care?</a:t>
            </a:r>
          </a:p>
          <a:p>
            <a:r>
              <a:rPr lang="en-US" sz="3200" dirty="0" smtClean="0">
                <a:latin typeface="Times New Roman" panose="02020603050405020304" pitchFamily="18" charset="0"/>
                <a:cs typeface="Times New Roman" panose="02020603050405020304" pitchFamily="18" charset="0"/>
              </a:rPr>
              <a:t>Is there a correlation between this new way of providing care and our pathetic patient satisfaction scores?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768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6221819" cy="1325563"/>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HFMA July 20</a:t>
            </a:r>
            <a:r>
              <a:rPr lang="en-US" b="1" dirty="0">
                <a:solidFill>
                  <a:srgbClr val="FFFFFF"/>
                </a:solidFill>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Conference</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7543800" cy="4351338"/>
          </a:xfrm>
        </p:spPr>
        <p:txBody>
          <a:bodyPr>
            <a:normAutofit/>
          </a:bodyPr>
          <a:lstStyle/>
          <a:p>
            <a:r>
              <a:rPr lang="en-US" sz="3200" dirty="0" smtClean="0">
                <a:latin typeface="Times New Roman" panose="02020603050405020304" pitchFamily="18" charset="0"/>
                <a:cs typeface="Times New Roman" panose="02020603050405020304" pitchFamily="18" charset="0"/>
              </a:rPr>
              <a:t>“One barrier is the lack of reliable mechanisms in healthcare settings that ensure patients connect with mental health services.”</a:t>
            </a:r>
          </a:p>
          <a:p>
            <a:r>
              <a:rPr lang="en-US" sz="3200" dirty="0" smtClean="0">
                <a:latin typeface="Times New Roman" panose="02020603050405020304" pitchFamily="18" charset="0"/>
                <a:cs typeface="Times New Roman" panose="02020603050405020304" pitchFamily="18" charset="0"/>
              </a:rPr>
              <a:t>“Chronic medical disorders regularly have a behavioral health component.”</a:t>
            </a:r>
          </a:p>
          <a:p>
            <a:r>
              <a:rPr lang="en-US" sz="3200" dirty="0" smtClean="0">
                <a:latin typeface="Times New Roman" panose="02020603050405020304" pitchFamily="18" charset="0"/>
                <a:cs typeface="Times New Roman" panose="02020603050405020304" pitchFamily="18" charset="0"/>
              </a:rPr>
              <a:t>“The traditional siloed</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care models have led to subpar interactions and missed opportunities.”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26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7848600"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Why does it take so long to change medical habits?</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5452" y="2211571"/>
            <a:ext cx="7556429" cy="3939511"/>
          </a:xfrm>
        </p:spPr>
        <p:txBody>
          <a:bodyPr>
            <a:normAutofit/>
          </a:bodyPr>
          <a:lstStyle/>
          <a:p>
            <a:r>
              <a:rPr lang="en-US" sz="3200" dirty="0" smtClean="0">
                <a:latin typeface="Times New Roman" panose="02020603050405020304" pitchFamily="18" charset="0"/>
                <a:cs typeface="Times New Roman" panose="02020603050405020304" pitchFamily="18" charset="0"/>
              </a:rPr>
              <a:t>In 1996, the Institute of Medicine issued a report on primary care that advocated for the integration of behavioral health care to improve patient health.</a:t>
            </a:r>
          </a:p>
          <a:p>
            <a:r>
              <a:rPr lang="en-US" sz="3200" dirty="0" smtClean="0">
                <a:latin typeface="Times New Roman" panose="02020603050405020304" pitchFamily="18" charset="0"/>
                <a:cs typeface="Times New Roman" panose="02020603050405020304" pitchFamily="18" charset="0"/>
              </a:rPr>
              <a:t>Our system of “consult Behavioral Health” just wasn’t working.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98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8350624"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Who was more frustrated?</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6881037" cy="4351338"/>
          </a:xfrm>
        </p:spPr>
        <p:txBody>
          <a:bodyPr>
            <a:normAutofit/>
          </a:bodyPr>
          <a:lstStyle/>
          <a:p>
            <a:r>
              <a:rPr lang="en-US" sz="3200" dirty="0" smtClean="0">
                <a:latin typeface="Times New Roman" panose="02020603050405020304" pitchFamily="18" charset="0"/>
                <a:cs typeface="Times New Roman" panose="02020603050405020304" pitchFamily="18" charset="0"/>
              </a:rPr>
              <a:t>Patients?</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Providers?</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Administrators?</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Perhaps it was time to change the paradigm just a bit</a:t>
            </a:r>
            <a:r>
              <a:rPr lang="mr-I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365125"/>
            <a:ext cx="8564685" cy="2337879"/>
          </a:xfrm>
        </p:spPr>
        <p:txBody>
          <a:bodyPr>
            <a:normAutofit/>
          </a:bodyPr>
          <a:lstStyle/>
          <a:p>
            <a:r>
              <a:rPr lang="en-US" b="1" dirty="0" smtClean="0">
                <a:solidFill>
                  <a:srgbClr val="FFFFFF"/>
                </a:solidFill>
                <a:latin typeface="Times New Roman" panose="02020603050405020304" pitchFamily="18" charset="0"/>
                <a:cs typeface="Times New Roman" panose="02020603050405020304" pitchFamily="18" charset="0"/>
              </a:rPr>
              <a:t>As with any newly formed team, group dynamics are an important factor</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2703004"/>
            <a:ext cx="7189381" cy="2844811"/>
          </a:xfrm>
        </p:spPr>
        <p:txBody>
          <a:bodyPr>
            <a:normAutofit/>
          </a:bodyPr>
          <a:lstStyle/>
          <a:p>
            <a:r>
              <a:rPr lang="en-US" sz="3200" dirty="0" smtClean="0">
                <a:latin typeface="Times New Roman" panose="02020603050405020304" pitchFamily="18" charset="0"/>
                <a:cs typeface="Times New Roman" panose="02020603050405020304" pitchFamily="18" charset="0"/>
              </a:rPr>
              <a:t>Forming, Storming, Norming, Performing</a:t>
            </a:r>
          </a:p>
          <a:p>
            <a:r>
              <a:rPr lang="en-US" sz="3200" dirty="0" smtClean="0">
                <a:latin typeface="Times New Roman" panose="02020603050405020304" pitchFamily="18" charset="0"/>
                <a:cs typeface="Times New Roman" panose="02020603050405020304" pitchFamily="18" charset="0"/>
              </a:rPr>
              <a:t>Satire’s Model of Change Toward “New Status Quo”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05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txBox="1">
            <a:spLocks/>
          </p:cNvSpPr>
          <p:nvPr/>
        </p:nvSpPr>
        <p:spPr>
          <a:xfrm>
            <a:off x="1282679" y="1699195"/>
            <a:ext cx="8453846" cy="45163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a:latin typeface="Times New Roman" panose="02020603050405020304" pitchFamily="18" charset="0"/>
                <a:cs typeface="Times New Roman" panose="02020603050405020304" pitchFamily="18" charset="0"/>
              </a:rPr>
              <a:t>Distinguish between integrated behavioral healthcare models in family, specialty, and inpatient medical services;</a:t>
            </a:r>
          </a:p>
          <a:p>
            <a:pPr lvl="0"/>
            <a:r>
              <a:rPr lang="en-US" sz="3200" dirty="0">
                <a:latin typeface="Times New Roman" panose="02020603050405020304" pitchFamily="18" charset="0"/>
                <a:cs typeface="Times New Roman" panose="02020603050405020304" pitchFamily="18" charset="0"/>
              </a:rPr>
              <a:t>Map specific opportunity areas within inpatient services requiring special consideration with medical and behavioral health providers;</a:t>
            </a:r>
          </a:p>
          <a:p>
            <a:pPr marL="0" indent="0">
              <a:buNone/>
            </a:pPr>
            <a:endParaRPr lang="en-US" sz="3000" dirty="0" smtClean="0"/>
          </a:p>
          <a:p>
            <a:endParaRPr lang="en-US" dirty="0"/>
          </a:p>
        </p:txBody>
      </p:sp>
      <p:sp>
        <p:nvSpPr>
          <p:cNvPr id="4" name="TextBox 3"/>
          <p:cNvSpPr txBox="1"/>
          <p:nvPr/>
        </p:nvSpPr>
        <p:spPr>
          <a:xfrm>
            <a:off x="2457269" y="705650"/>
            <a:ext cx="4885508" cy="769441"/>
          </a:xfrm>
          <a:prstGeom prst="rect">
            <a:avLst/>
          </a:prstGeom>
          <a:noFill/>
        </p:spPr>
        <p:txBody>
          <a:bodyPr wrap="square" rtlCol="0">
            <a:spAutoFit/>
          </a:bodyPr>
          <a:lstStyle/>
          <a:p>
            <a:pPr algn="ctr"/>
            <a:r>
              <a:rPr lang="en-US" sz="4400" b="1" dirty="0" smtClean="0">
                <a:solidFill>
                  <a:srgbClr val="FFFFFF"/>
                </a:solidFill>
                <a:latin typeface="Times New Roman" panose="02020603050405020304" pitchFamily="18" charset="0"/>
                <a:cs typeface="Times New Roman" panose="02020603050405020304" pitchFamily="18" charset="0"/>
              </a:rPr>
              <a:t>Objectives</a:t>
            </a:r>
            <a:endParaRPr lang="en-US" sz="4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79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45" y="788846"/>
            <a:ext cx="6949209" cy="5475642"/>
          </a:xfrm>
          <a:prstGeom prst="rect">
            <a:avLst/>
          </a:prstGeom>
        </p:spPr>
      </p:pic>
    </p:spTree>
    <p:extLst>
      <p:ext uri="{BB962C8B-B14F-4D97-AF65-F5344CB8AC3E}">
        <p14:creationId xmlns:p14="http://schemas.microsoft.com/office/powerpoint/2010/main" val="3894053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365125"/>
            <a:ext cx="8553034" cy="1325563"/>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Distinctions Between Systems and Personal Adaptations</a:t>
            </a:r>
            <a:endParaRPr lang="en-US" dirty="0">
              <a:solidFill>
                <a:srgbClr val="FFFFFF"/>
              </a:solidFill>
              <a:latin typeface="Times New Roman" panose="02020603050405020304" pitchFamily="18" charset="0"/>
              <a:cs typeface="Times New Roman" panose="02020603050405020304" pitchFamily="18" charset="0"/>
            </a:endParaRPr>
          </a:p>
        </p:txBody>
      </p:sp>
      <p:pic>
        <p:nvPicPr>
          <p:cNvPr id="5" name="Content Placeholder 4" descr="egg-throwdown-1.jpg"/>
          <p:cNvPicPr>
            <a:picLocks noGrp="1" noChangeAspect="1"/>
          </p:cNvPicPr>
          <p:nvPr>
            <p:ph idx="1"/>
          </p:nvPr>
        </p:nvPicPr>
        <p:blipFill>
          <a:blip r:embed="rId4">
            <a:extLst>
              <a:ext uri="{28A0092B-C50C-407E-A947-70E740481C1C}">
                <a14:useLocalDpi xmlns:a14="http://schemas.microsoft.com/office/drawing/2010/main" val="0"/>
              </a:ext>
            </a:extLst>
          </a:blip>
          <a:srcRect l="-13489" r="-13489"/>
          <a:stretch>
            <a:fillRect/>
          </a:stretch>
        </p:blipFill>
        <p:spPr>
          <a:xfrm rot="5400000">
            <a:off x="2004991" y="1156338"/>
            <a:ext cx="5233396" cy="6169928"/>
          </a:xfrm>
        </p:spPr>
      </p:pic>
    </p:spTree>
    <p:extLst>
      <p:ext uri="{BB962C8B-B14F-4D97-AF65-F5344CB8AC3E}">
        <p14:creationId xmlns:p14="http://schemas.microsoft.com/office/powerpoint/2010/main" val="3894053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365125"/>
            <a:ext cx="8564685" cy="1325563"/>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Other </a:t>
            </a:r>
            <a:r>
              <a:rPr lang="en-US" dirty="0" err="1" smtClean="0">
                <a:solidFill>
                  <a:srgbClr val="FFFFFF"/>
                </a:solidFill>
                <a:latin typeface="Times New Roman" panose="02020603050405020304" pitchFamily="18" charset="0"/>
                <a:cs typeface="Times New Roman" panose="02020603050405020304" pitchFamily="18" charset="0"/>
              </a:rPr>
              <a:t>MedFT</a:t>
            </a:r>
            <a:r>
              <a:rPr lang="en-US" dirty="0" smtClean="0">
                <a:solidFill>
                  <a:srgbClr val="FFFFFF"/>
                </a:solidFill>
                <a:latin typeface="Times New Roman" panose="02020603050405020304" pitchFamily="18" charset="0"/>
                <a:cs typeface="Times New Roman" panose="02020603050405020304" pitchFamily="18" charset="0"/>
              </a:rPr>
              <a:t> Roles at CNMC</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825625"/>
            <a:ext cx="6274981" cy="4351338"/>
          </a:xfrm>
        </p:spPr>
        <p:txBody>
          <a:bodyPr>
            <a:normAutofit/>
          </a:bodyPr>
          <a:lstStyle/>
          <a:p>
            <a:r>
              <a:rPr lang="en-US" sz="3000" dirty="0">
                <a:latin typeface="Times New Roman" panose="02020603050405020304" pitchFamily="18" charset="0"/>
                <a:cs typeface="Times New Roman" panose="02020603050405020304" pitchFamily="18" charset="0"/>
              </a:rPr>
              <a:t>Educator – similar to “journal club” contributions</a:t>
            </a:r>
          </a:p>
          <a:p>
            <a:r>
              <a:rPr lang="en-US" sz="3000" dirty="0">
                <a:latin typeface="Times New Roman" panose="02020603050405020304" pitchFamily="18" charset="0"/>
                <a:cs typeface="Times New Roman" panose="02020603050405020304" pitchFamily="18" charset="0"/>
              </a:rPr>
              <a:t>Consultant – provider/patient communication processes, feedback, dynamics</a:t>
            </a:r>
          </a:p>
          <a:p>
            <a:r>
              <a:rPr lang="en-US" sz="3000" dirty="0">
                <a:latin typeface="Times New Roman" panose="02020603050405020304" pitchFamily="18" charset="0"/>
                <a:cs typeface="Times New Roman" panose="02020603050405020304" pitchFamily="18" charset="0"/>
              </a:rPr>
              <a:t>Peer – provider/provider communication processes, feedback, </a:t>
            </a:r>
            <a:r>
              <a:rPr lang="en-US" sz="3000" dirty="0" smtClean="0">
                <a:latin typeface="Times New Roman" panose="02020603050405020304" pitchFamily="18" charset="0"/>
                <a:cs typeface="Times New Roman" panose="02020603050405020304" pitchFamily="18" charset="0"/>
              </a:rPr>
              <a:t>dynamics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422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365125"/>
            <a:ext cx="8470153" cy="1325563"/>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Participant Discussion Section</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1" y="1825625"/>
            <a:ext cx="6211186" cy="4351338"/>
          </a:xfrm>
        </p:spPr>
        <p:txBody>
          <a:bodyPr>
            <a:normAutofit/>
          </a:bodyPr>
          <a:lstStyle/>
          <a:p>
            <a:r>
              <a:rPr lang="en-US" sz="3000" dirty="0">
                <a:latin typeface="Times New Roman" panose="02020603050405020304" pitchFamily="18" charset="0"/>
                <a:cs typeface="Times New Roman" panose="02020603050405020304" pitchFamily="18" charset="0"/>
              </a:rPr>
              <a:t>Dr. Shannon Dial – Identification and assessment of participant systems and opportunities for integrated behavioral health</a:t>
            </a:r>
          </a:p>
          <a:p>
            <a:r>
              <a:rPr lang="en-US" sz="3000" dirty="0">
                <a:latin typeface="Times New Roman" panose="02020603050405020304" pitchFamily="18" charset="0"/>
                <a:cs typeface="Times New Roman" panose="02020603050405020304" pitchFamily="18" charset="0"/>
              </a:rPr>
              <a:t>Dr. Steven Fillmore – Identification and assessment of participant systems and opportunities for inpatient integrated care </a:t>
            </a:r>
            <a:r>
              <a:rPr lang="en-US" sz="3000" dirty="0" smtClean="0">
                <a:latin typeface="Times New Roman" panose="02020603050405020304" pitchFamily="18" charset="0"/>
                <a:cs typeface="Times New Roman" panose="02020603050405020304" pitchFamily="18" charset="0"/>
              </a:rPr>
              <a:t>leadership</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422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365125"/>
            <a:ext cx="7593419" cy="1325563"/>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Participant Discussion, Cont.</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825625"/>
            <a:ext cx="8529730" cy="4351338"/>
          </a:xfrm>
        </p:spPr>
        <p:txBody>
          <a:bodyPr/>
          <a:lstStyle/>
          <a:p>
            <a:r>
              <a:rPr lang="en-US" sz="3000" dirty="0">
                <a:latin typeface="Times New Roman" panose="02020603050405020304" pitchFamily="18" charset="0"/>
                <a:cs typeface="Times New Roman" panose="02020603050405020304" pitchFamily="18" charset="0"/>
              </a:rPr>
              <a:t>Dr. Kelly Roberts – Identification and assessment of participant systems and opportunities for inpatient integrated care </a:t>
            </a:r>
            <a:r>
              <a:rPr lang="en-US" sz="3000" dirty="0" err="1">
                <a:latin typeface="Times New Roman" panose="02020603050405020304" pitchFamily="18" charset="0"/>
                <a:cs typeface="Times New Roman" panose="02020603050405020304" pitchFamily="18" charset="0"/>
              </a:rPr>
              <a:t>providership</a:t>
            </a:r>
            <a:r>
              <a:rPr lang="en-US" sz="3000" dirty="0">
                <a:latin typeface="Times New Roman" panose="02020603050405020304" pitchFamily="18" charset="0"/>
                <a:cs typeface="Times New Roman" panose="02020603050405020304" pitchFamily="18" charset="0"/>
              </a:rPr>
              <a:t>/hiring; style and personality of professional that would be most successful in inpatient care settings</a:t>
            </a:r>
          </a:p>
          <a:p>
            <a:r>
              <a:rPr lang="en-US" sz="3000" dirty="0">
                <a:latin typeface="Times New Roman" panose="02020603050405020304" pitchFamily="18" charset="0"/>
                <a:cs typeface="Times New Roman" panose="02020603050405020304" pitchFamily="18" charset="0"/>
              </a:rPr>
              <a:t>Drs. Dial, Fillmore, Roberts – panel of experts facilitating questions of the audience toward their next steps and planning/stages</a:t>
            </a:r>
          </a:p>
          <a:p>
            <a:endParaRPr lang="en-US" dirty="0"/>
          </a:p>
        </p:txBody>
      </p:sp>
    </p:spTree>
    <p:extLst>
      <p:ext uri="{BB962C8B-B14F-4D97-AF65-F5344CB8AC3E}">
        <p14:creationId xmlns:p14="http://schemas.microsoft.com/office/powerpoint/2010/main" val="2257422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789134" y="1684853"/>
            <a:ext cx="8299269" cy="3539430"/>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For more information, contact:</a:t>
            </a:r>
            <a:endParaRPr lang="en-US" sz="3600" b="1" dirty="0" smtClean="0"/>
          </a:p>
          <a:p>
            <a:r>
              <a:rPr lang="en-US" sz="3000" dirty="0" smtClean="0">
                <a:latin typeface="Times New Roman" panose="02020603050405020304" pitchFamily="18" charset="0"/>
                <a:cs typeface="Times New Roman" panose="02020603050405020304" pitchFamily="18" charset="0"/>
              </a:rPr>
              <a:t>Kelly Roberts, </a:t>
            </a:r>
            <a:r>
              <a:rPr lang="en-US" sz="3000" dirty="0">
                <a:latin typeface="Times New Roman" panose="02020603050405020304" pitchFamily="18" charset="0"/>
                <a:cs typeface="Times New Roman" panose="02020603050405020304" pitchFamily="18" charset="0"/>
              </a:rPr>
              <a:t>P</a:t>
            </a:r>
            <a:r>
              <a:rPr lang="en-US" sz="3000" dirty="0" smtClean="0">
                <a:latin typeface="Times New Roman" panose="02020603050405020304" pitchFamily="18" charset="0"/>
                <a:cs typeface="Times New Roman" panose="02020603050405020304" pitchFamily="18" charset="0"/>
              </a:rPr>
              <a:t>hD, LMFT </a:t>
            </a:r>
            <a:r>
              <a:rPr lang="mr-IN"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hlinkClick r:id="rId3"/>
              </a:rPr>
              <a:t>kelly.roberts@chickasaw.net</a:t>
            </a:r>
            <a:r>
              <a:rPr lang="en-US" sz="3000" dirty="0" smtClean="0">
                <a:latin typeface="Times New Roman" panose="02020603050405020304" pitchFamily="18" charset="0"/>
                <a:cs typeface="Times New Roman" panose="02020603050405020304" pitchFamily="18" charset="0"/>
              </a:rPr>
              <a:t> </a:t>
            </a:r>
          </a:p>
          <a:p>
            <a:r>
              <a:rPr lang="en-US" sz="3000" dirty="0" smtClean="0">
                <a:latin typeface="Times New Roman" panose="02020603050405020304" pitchFamily="18" charset="0"/>
                <a:cs typeface="Times New Roman" panose="02020603050405020304" pitchFamily="18" charset="0"/>
              </a:rPr>
              <a:t>Steven Fillmore, MD, FACP, MBA </a:t>
            </a:r>
            <a:r>
              <a:rPr lang="mr-IN"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steven</a:t>
            </a:r>
            <a:r>
              <a:rPr lang="en-US"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hlinkClick r:id="rId4"/>
              </a:rPr>
              <a:t>fillmore@chickasaw.net</a:t>
            </a:r>
            <a:r>
              <a:rPr lang="en-US" sz="3000" dirty="0" smtClean="0">
                <a:latin typeface="Times New Roman" panose="02020603050405020304" pitchFamily="18" charset="0"/>
                <a:cs typeface="Times New Roman" panose="02020603050405020304" pitchFamily="18" charset="0"/>
              </a:rPr>
              <a:t> </a:t>
            </a:r>
          </a:p>
          <a:p>
            <a:r>
              <a:rPr lang="en-US" sz="3000" dirty="0" smtClean="0">
                <a:latin typeface="Times New Roman" panose="02020603050405020304" pitchFamily="18" charset="0"/>
                <a:cs typeface="Times New Roman" panose="02020603050405020304" pitchFamily="18" charset="0"/>
              </a:rPr>
              <a:t>Shannon Dial, PhD, LMFT </a:t>
            </a:r>
            <a:r>
              <a:rPr lang="mr-IN"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hlinkClick r:id="rId5"/>
              </a:rPr>
              <a:t>shannon.dial@chickasaw.net</a:t>
            </a:r>
            <a:r>
              <a:rPr lang="en-US" sz="3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6091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txBox="1">
            <a:spLocks/>
          </p:cNvSpPr>
          <p:nvPr/>
        </p:nvSpPr>
        <p:spPr>
          <a:xfrm>
            <a:off x="1598706" y="1924493"/>
            <a:ext cx="7719466" cy="42611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smtClean="0">
                <a:latin typeface="Times New Roman" panose="02020603050405020304" pitchFamily="18" charset="0"/>
                <a:cs typeface="Times New Roman" panose="02020603050405020304" pitchFamily="18" charset="0"/>
              </a:rPr>
              <a:t>Appraise </a:t>
            </a:r>
            <a:r>
              <a:rPr lang="en-US" sz="3200" dirty="0">
                <a:latin typeface="Times New Roman" panose="02020603050405020304" pitchFamily="18" charset="0"/>
                <a:cs typeface="Times New Roman" panose="02020603050405020304" pitchFamily="18" charset="0"/>
              </a:rPr>
              <a:t>the CNMC inpatient integrated services delivery model and compare to their own medical system; and,</a:t>
            </a:r>
          </a:p>
          <a:p>
            <a:pPr lvl="0"/>
            <a:r>
              <a:rPr lang="en-US" sz="3200" dirty="0">
                <a:latin typeface="Times New Roman" panose="02020603050405020304" pitchFamily="18" charset="0"/>
                <a:cs typeface="Times New Roman" panose="02020603050405020304" pitchFamily="18" charset="0"/>
              </a:rPr>
              <a:t>Formulate any beginning steps, midrange development, or more mature revisions for their own integrated inpatient care.</a:t>
            </a:r>
          </a:p>
          <a:p>
            <a:endParaRPr lang="en-US" sz="3000" dirty="0" smtClean="0"/>
          </a:p>
          <a:p>
            <a:endParaRPr lang="en-US" dirty="0"/>
          </a:p>
        </p:txBody>
      </p:sp>
      <p:sp>
        <p:nvSpPr>
          <p:cNvPr id="4" name="TextBox 3"/>
          <p:cNvSpPr txBox="1"/>
          <p:nvPr/>
        </p:nvSpPr>
        <p:spPr>
          <a:xfrm>
            <a:off x="2800916" y="780357"/>
            <a:ext cx="4885508" cy="769441"/>
          </a:xfrm>
          <a:prstGeom prst="rect">
            <a:avLst/>
          </a:prstGeom>
          <a:noFill/>
        </p:spPr>
        <p:txBody>
          <a:bodyPr wrap="square" rtlCol="0">
            <a:spAutoFit/>
          </a:bodyPr>
          <a:lstStyle/>
          <a:p>
            <a:pPr algn="ctr"/>
            <a:r>
              <a:rPr lang="en-US" sz="4400" b="1" dirty="0" smtClean="0">
                <a:solidFill>
                  <a:srgbClr val="FFFFFF"/>
                </a:solidFill>
                <a:latin typeface="Times New Roman" panose="02020603050405020304" pitchFamily="18" charset="0"/>
                <a:cs typeface="Times New Roman" panose="02020603050405020304" pitchFamily="18" charset="0"/>
              </a:rPr>
              <a:t>Objectives, Cont.</a:t>
            </a:r>
            <a:endParaRPr lang="en-US" sz="4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46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2018553" y="649007"/>
            <a:ext cx="6049682"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The Chickasaw Nation</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825625"/>
            <a:ext cx="8518079" cy="4351338"/>
          </a:xfrm>
        </p:spPr>
        <p:txBody>
          <a:bodyPr/>
          <a:lstStyle/>
          <a:p>
            <a:pPr marL="457200" lvl="1" indent="0">
              <a:buNone/>
            </a:pPr>
            <a:endParaRPr lang="en-US" sz="30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A federally recognized </a:t>
            </a:r>
            <a:r>
              <a:rPr lang="en-US" sz="3200" dirty="0" smtClean="0">
                <a:latin typeface="Times New Roman" panose="02020603050405020304" pitchFamily="18" charset="0"/>
                <a:cs typeface="Times New Roman" panose="02020603050405020304" pitchFamily="18" charset="0"/>
              </a:rPr>
              <a:t>American Indian </a:t>
            </a:r>
            <a:r>
              <a:rPr lang="en-US" sz="3200" dirty="0">
                <a:latin typeface="Times New Roman" panose="02020603050405020304" pitchFamily="18" charset="0"/>
                <a:cs typeface="Times New Roman" panose="02020603050405020304" pitchFamily="18" charset="0"/>
              </a:rPr>
              <a:t>tribe</a:t>
            </a:r>
          </a:p>
          <a:p>
            <a:pPr lvl="1"/>
            <a:r>
              <a:rPr lang="en-US" sz="3200" dirty="0" smtClean="0">
                <a:latin typeface="Times New Roman" panose="02020603050405020304" pitchFamily="18" charset="0"/>
                <a:cs typeface="Times New Roman" panose="02020603050405020304" pitchFamily="18" charset="0"/>
              </a:rPr>
              <a:t>Jurisdictional territory includes more than </a:t>
            </a:r>
            <a:r>
              <a:rPr lang="en-US" sz="3200" dirty="0">
                <a:latin typeface="Times New Roman" panose="02020603050405020304" pitchFamily="18" charset="0"/>
                <a:cs typeface="Times New Roman" panose="02020603050405020304" pitchFamily="18" charset="0"/>
              </a:rPr>
              <a:t>7,648 square </a:t>
            </a:r>
            <a:r>
              <a:rPr lang="en-US" sz="3200" dirty="0" smtClean="0">
                <a:latin typeface="Times New Roman" panose="02020603050405020304" pitchFamily="18" charset="0"/>
                <a:cs typeface="Times New Roman" panose="02020603050405020304" pitchFamily="18" charset="0"/>
              </a:rPr>
              <a:t>miles of south-central Oklahoma, encompassing all or parts of 13 counties.</a:t>
            </a:r>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The Chickasaw Nation population is more than 64,000 citizens, with more than </a:t>
            </a:r>
            <a:r>
              <a:rPr lang="en-US" sz="3200" dirty="0" smtClean="0">
                <a:latin typeface="Times New Roman" panose="02020603050405020304" pitchFamily="18" charset="0"/>
                <a:cs typeface="Times New Roman" panose="02020603050405020304" pitchFamily="18" charset="0"/>
              </a:rPr>
              <a:t>35,000 </a:t>
            </a:r>
            <a:r>
              <a:rPr lang="en-US" sz="3200" dirty="0">
                <a:latin typeface="Times New Roman" panose="02020603050405020304" pitchFamily="18" charset="0"/>
                <a:cs typeface="Times New Roman" panose="02020603050405020304" pitchFamily="18" charset="0"/>
              </a:rPr>
              <a:t>living in Oklahoma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999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87085"/>
            <a:ext cx="12192000" cy="6858000"/>
          </a:xfrm>
          <a:prstGeom prst="rect">
            <a:avLst/>
          </a:prstGeom>
        </p:spPr>
      </p:pic>
      <p:sp>
        <p:nvSpPr>
          <p:cNvPr id="3" name="Title 2"/>
          <p:cNvSpPr>
            <a:spLocks noGrp="1"/>
          </p:cNvSpPr>
          <p:nvPr>
            <p:ph type="title"/>
          </p:nvPr>
        </p:nvSpPr>
        <p:spPr>
          <a:xfrm>
            <a:off x="2017059" y="365125"/>
            <a:ext cx="6469529"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The Chickasaw Nation Health Sites</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494118" y="2345765"/>
            <a:ext cx="6693647" cy="3831198"/>
          </a:xfrm>
        </p:spPr>
        <p:txBody>
          <a:bodyPr/>
          <a:lstStyle/>
          <a:p>
            <a:pPr lvl="1"/>
            <a:r>
              <a:rPr lang="en-US" sz="3200" dirty="0" smtClean="0">
                <a:latin typeface="Times New Roman" panose="02020603050405020304" pitchFamily="18" charset="0"/>
                <a:cs typeface="Times New Roman" panose="02020603050405020304" pitchFamily="18" charset="0"/>
              </a:rPr>
              <a:t>Ada </a:t>
            </a:r>
            <a:r>
              <a:rPr lang="en-US" sz="3200" dirty="0">
                <a:latin typeface="Times New Roman" panose="02020603050405020304" pitchFamily="18" charset="0"/>
                <a:cs typeface="Times New Roman" panose="02020603050405020304" pitchFamily="18" charset="0"/>
              </a:rPr>
              <a:t>– Chickasaw Nation Medical Center (Hospital &amp; Outpatient Services)</a:t>
            </a:r>
          </a:p>
          <a:p>
            <a:pPr lvl="1"/>
            <a:r>
              <a:rPr lang="en-US" sz="3200" dirty="0">
                <a:latin typeface="Times New Roman" panose="02020603050405020304" pitchFamily="18" charset="0"/>
                <a:cs typeface="Times New Roman" panose="02020603050405020304" pitchFamily="18" charset="0"/>
              </a:rPr>
              <a:t>Ardmore, Tishomingo, Purcell – Satellite Clinics</a:t>
            </a:r>
          </a:p>
          <a:p>
            <a:pPr marL="0" indent="0">
              <a:buNone/>
            </a:pPr>
            <a:endParaRPr lang="en-US" dirty="0"/>
          </a:p>
        </p:txBody>
      </p:sp>
    </p:spTree>
    <p:extLst>
      <p:ext uri="{BB962C8B-B14F-4D97-AF65-F5344CB8AC3E}">
        <p14:creationId xmlns:p14="http://schemas.microsoft.com/office/powerpoint/2010/main" val="635819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67330" y="1923042"/>
            <a:ext cx="5441322" cy="1446550"/>
          </a:xfrm>
          <a:prstGeom prst="rect">
            <a:avLst/>
          </a:prstGeom>
          <a:noFill/>
        </p:spPr>
        <p:txBody>
          <a:bodyPr wrap="square" rtlCol="0">
            <a:spAutoFit/>
          </a:bodyPr>
          <a:lstStyle/>
          <a:p>
            <a:pPr algn="ctr"/>
            <a:r>
              <a:rPr lang="en-US" sz="4400" b="1" dirty="0" smtClean="0">
                <a:solidFill>
                  <a:srgbClr val="FFFFFF"/>
                </a:solidFill>
                <a:latin typeface="Times New Roman" panose="02020603050405020304" pitchFamily="18" charset="0"/>
                <a:cs typeface="Times New Roman" panose="02020603050405020304" pitchFamily="18" charset="0"/>
              </a:rPr>
              <a:t>What is Integrated Care?</a:t>
            </a:r>
            <a:endParaRPr lang="en-US" sz="4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826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1419412" y="574302"/>
            <a:ext cx="7983473"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Integrated Care at the Chickasaw Nation</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2271059"/>
            <a:ext cx="8541382" cy="3905904"/>
          </a:xfrm>
        </p:spPr>
        <p:txBody>
          <a:bodyPr>
            <a:normAutofit/>
          </a:bodyPr>
          <a:lstStyle/>
          <a:p>
            <a:pPr lvl="1"/>
            <a:r>
              <a:rPr lang="en-US" sz="3200" dirty="0">
                <a:latin typeface="Times New Roman" panose="02020603050405020304" pitchFamily="18" charset="0"/>
                <a:cs typeface="Times New Roman" panose="02020603050405020304" pitchFamily="18" charset="0"/>
              </a:rPr>
              <a:t>Transition to Integrated Care in 2014</a:t>
            </a:r>
          </a:p>
          <a:p>
            <a:pPr lvl="1"/>
            <a:r>
              <a:rPr lang="en-US" sz="3200" dirty="0">
                <a:latin typeface="Times New Roman" panose="02020603050405020304" pitchFamily="18" charset="0"/>
                <a:cs typeface="Times New Roman" panose="02020603050405020304" pitchFamily="18" charset="0"/>
              </a:rPr>
              <a:t>Creation of </a:t>
            </a:r>
            <a:r>
              <a:rPr lang="en-US" sz="3200" dirty="0" smtClean="0">
                <a:latin typeface="Times New Roman" panose="02020603050405020304" pitchFamily="18" charset="0"/>
                <a:cs typeface="Times New Roman" panose="02020603050405020304" pitchFamily="18" charset="0"/>
              </a:rPr>
              <a:t>Medical </a:t>
            </a:r>
            <a:r>
              <a:rPr lang="en-US" sz="3200" dirty="0">
                <a:latin typeface="Times New Roman" panose="02020603050405020304" pitchFamily="18" charset="0"/>
                <a:cs typeface="Times New Roman" panose="02020603050405020304" pitchFamily="18" charset="0"/>
              </a:rPr>
              <a:t>Family Therapy (BHC Model)</a:t>
            </a:r>
          </a:p>
          <a:p>
            <a:pPr lvl="1"/>
            <a:r>
              <a:rPr lang="en-US" sz="3200" dirty="0">
                <a:latin typeface="Times New Roman" panose="02020603050405020304" pitchFamily="18" charset="0"/>
                <a:cs typeface="Times New Roman" panose="02020603050405020304" pitchFamily="18" charset="0"/>
              </a:rPr>
              <a:t>Certification</a:t>
            </a:r>
          </a:p>
          <a:p>
            <a:pPr lvl="1"/>
            <a:r>
              <a:rPr lang="en-US" sz="3200" dirty="0" err="1">
                <a:latin typeface="Times New Roman" panose="02020603050405020304" pitchFamily="18" charset="0"/>
                <a:cs typeface="Times New Roman" panose="02020603050405020304" pitchFamily="18" charset="0"/>
              </a:rPr>
              <a:t>MedFTs</a:t>
            </a:r>
            <a:r>
              <a:rPr lang="en-US" sz="3200" dirty="0">
                <a:latin typeface="Times New Roman" panose="02020603050405020304" pitchFamily="18" charset="0"/>
                <a:cs typeface="Times New Roman" panose="02020603050405020304" pitchFamily="18" charset="0"/>
              </a:rPr>
              <a:t> work closely embedded in all medical clinics/departments in </a:t>
            </a:r>
            <a:r>
              <a:rPr lang="en-US" sz="3200" dirty="0" smtClean="0">
                <a:latin typeface="Times New Roman" panose="02020603050405020304" pitchFamily="18" charset="0"/>
                <a:cs typeface="Times New Roman" panose="02020603050405020304" pitchFamily="18" charset="0"/>
              </a:rPr>
              <a:t>CNDH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87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1389528" y="365125"/>
            <a:ext cx="7990053"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Integrated Care and Tribal Populations</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825625"/>
            <a:ext cx="8564685" cy="4351338"/>
          </a:xfrm>
        </p:spPr>
        <p:txBody>
          <a:bodyPr>
            <a:normAutofit/>
          </a:bodyPr>
          <a:lstStyle/>
          <a:p>
            <a:pPr lvl="1"/>
            <a:r>
              <a:rPr lang="en-US" sz="3200" dirty="0">
                <a:latin typeface="Times New Roman" panose="02020603050405020304" pitchFamily="18" charset="0"/>
                <a:cs typeface="Times New Roman" panose="02020603050405020304" pitchFamily="18" charset="0"/>
              </a:rPr>
              <a:t>Realizing the perfect fit</a:t>
            </a:r>
          </a:p>
          <a:p>
            <a:pPr lvl="1"/>
            <a:r>
              <a:rPr lang="en-US" sz="3200" dirty="0">
                <a:latin typeface="Times New Roman" panose="02020603050405020304" pitchFamily="18" charset="0"/>
                <a:cs typeface="Times New Roman" panose="02020603050405020304" pitchFamily="18" charset="0"/>
              </a:rPr>
              <a:t>Bypasses seeking services separately</a:t>
            </a:r>
          </a:p>
          <a:p>
            <a:pPr lvl="1"/>
            <a:r>
              <a:rPr lang="en-US" sz="3200" dirty="0">
                <a:latin typeface="Times New Roman" panose="02020603050405020304" pitchFamily="18" charset="0"/>
                <a:cs typeface="Times New Roman" panose="02020603050405020304" pitchFamily="18" charset="0"/>
              </a:rPr>
              <a:t>Reduction of stigma</a:t>
            </a:r>
          </a:p>
          <a:p>
            <a:pPr lvl="1"/>
            <a:r>
              <a:rPr lang="en-US" sz="3200" dirty="0">
                <a:latin typeface="Times New Roman" panose="02020603050405020304" pitchFamily="18" charset="0"/>
                <a:cs typeface="Times New Roman" panose="02020603050405020304" pitchFamily="18" charset="0"/>
              </a:rPr>
              <a:t>High prevalence of MH concerns</a:t>
            </a:r>
          </a:p>
          <a:p>
            <a:pPr lvl="2"/>
            <a:r>
              <a:rPr lang="en-US" sz="3200" dirty="0">
                <a:latin typeface="Times New Roman" panose="02020603050405020304" pitchFamily="18" charset="0"/>
                <a:cs typeface="Times New Roman" panose="02020603050405020304" pitchFamily="18" charset="0"/>
              </a:rPr>
              <a:t>Impact physical health &amp; vice versa</a:t>
            </a:r>
          </a:p>
          <a:p>
            <a:pPr lvl="1"/>
            <a:r>
              <a:rPr lang="en-US" sz="3200" dirty="0">
                <a:latin typeface="Times New Roman" panose="02020603050405020304" pitchFamily="18" charset="0"/>
                <a:cs typeface="Times New Roman" panose="02020603050405020304" pitchFamily="18" charset="0"/>
              </a:rPr>
              <a:t>Addictions that affect health</a:t>
            </a:r>
          </a:p>
          <a:p>
            <a:pPr lvl="1"/>
            <a:r>
              <a:rPr lang="en-US" sz="3200" dirty="0">
                <a:latin typeface="Times New Roman" panose="02020603050405020304" pitchFamily="18" charset="0"/>
                <a:cs typeface="Times New Roman" panose="02020603050405020304" pitchFamily="18" charset="0"/>
              </a:rPr>
              <a:t>Shared </a:t>
            </a:r>
            <a:r>
              <a:rPr lang="en-US" sz="3200" dirty="0" smtClean="0">
                <a:latin typeface="Times New Roman" panose="02020603050405020304" pitchFamily="18" charset="0"/>
                <a:cs typeface="Times New Roman" panose="02020603050405020304" pitchFamily="18" charset="0"/>
              </a:rPr>
              <a:t>record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05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838200" y="365125"/>
            <a:ext cx="8539716" cy="1325563"/>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Did we have a problem with </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lack of integrated care?</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8485094" cy="4351338"/>
          </a:xfrm>
        </p:spPr>
        <p:txBody>
          <a:bodyPr>
            <a:noAutofit/>
          </a:bodyPr>
          <a:lstStyle/>
          <a:p>
            <a:r>
              <a:rPr lang="en-US" sz="3200" dirty="0" smtClean="0">
                <a:latin typeface="Times New Roman"/>
                <a:cs typeface="Times New Roman"/>
              </a:rPr>
              <a:t>Only if one considered treatment “non-compliance, worsening somatic morbidity, increased utilization costs, and readmissions…”</a:t>
            </a:r>
          </a:p>
          <a:p>
            <a:pPr marL="0" indent="0">
              <a:buNone/>
            </a:pPr>
            <a:r>
              <a:rPr lang="en-US" sz="2000" dirty="0" smtClean="0">
                <a:latin typeface="Times New Roman"/>
                <a:cs typeface="Times New Roman"/>
              </a:rPr>
              <a:t>       	Citation: Addressing Psychosomatic Illness in the elderly: 	Integrated Care Psychiatric Times, November, 2014</a:t>
            </a:r>
            <a:endParaRPr lang="en-US" sz="3000" dirty="0">
              <a:latin typeface="Times New Roman"/>
              <a:cs typeface="Times New Roman"/>
            </a:endParaRPr>
          </a:p>
          <a:p>
            <a:r>
              <a:rPr lang="en-US" sz="3200" dirty="0" smtClean="0">
                <a:latin typeface="Times New Roman"/>
                <a:cs typeface="Times New Roman"/>
              </a:rPr>
              <a:t>Why weren’t they taking their meds? </a:t>
            </a:r>
          </a:p>
          <a:p>
            <a:r>
              <a:rPr lang="en-US" sz="3200" dirty="0" smtClean="0">
                <a:latin typeface="Times New Roman"/>
                <a:cs typeface="Times New Roman"/>
              </a:rPr>
              <a:t>Why so many outlier days</a:t>
            </a:r>
            <a:r>
              <a:rPr lang="en-US" sz="3200" dirty="0">
                <a:latin typeface="Times New Roman"/>
                <a:cs typeface="Times New Roman"/>
              </a:rPr>
              <a:t>?</a:t>
            </a:r>
            <a:r>
              <a:rPr lang="en-US" sz="3200" dirty="0" smtClean="0">
                <a:latin typeface="Times New Roman"/>
                <a:cs typeface="Times New Roman"/>
              </a:rPr>
              <a:t> </a:t>
            </a:r>
          </a:p>
          <a:p>
            <a:r>
              <a:rPr lang="en-US" sz="3200" dirty="0">
                <a:latin typeface="Times New Roman"/>
                <a:cs typeface="Times New Roman"/>
              </a:rPr>
              <a:t>A</a:t>
            </a:r>
            <a:r>
              <a:rPr lang="en-US" sz="3200" dirty="0" smtClean="0">
                <a:latin typeface="Times New Roman"/>
                <a:cs typeface="Times New Roman"/>
              </a:rPr>
              <a:t>nd why on earth were they coming back so frequently??</a:t>
            </a:r>
            <a:endParaRPr lang="en-US" sz="3200" dirty="0">
              <a:latin typeface="Times New Roman"/>
              <a:cs typeface="Times New Roman"/>
            </a:endParaRPr>
          </a:p>
        </p:txBody>
      </p:sp>
    </p:spTree>
    <p:extLst>
      <p:ext uri="{BB962C8B-B14F-4D97-AF65-F5344CB8AC3E}">
        <p14:creationId xmlns:p14="http://schemas.microsoft.com/office/powerpoint/2010/main" val="1137548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530642DC4054393231F06337CCED0" ma:contentTypeVersion="0" ma:contentTypeDescription="Create a new document." ma:contentTypeScope="" ma:versionID="5ba0b99da62b8ab581a5378e74bb012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12AA2A-04E8-462E-A81F-02C0506C5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D9D056-CB9F-4157-AC4D-C05186FA38DD}">
  <ds:schemaRefs>
    <ds:schemaRef ds:uri="http://schemas.microsoft.com/sharepoint/v3/contenttype/forms"/>
  </ds:schemaRefs>
</ds:datastoreItem>
</file>

<file path=customXml/itemProps3.xml><?xml version="1.0" encoding="utf-8"?>
<ds:datastoreItem xmlns:ds="http://schemas.openxmlformats.org/officeDocument/2006/customXml" ds:itemID="{71EAAD69-84E0-445C-810F-E5685B5E83BD}">
  <ds:schemaRef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506</TotalTime>
  <Words>895</Words>
  <Application>Microsoft Office PowerPoint</Application>
  <PresentationFormat>Widescreen</PresentationFormat>
  <Paragraphs>95</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The Chickasaw Nation</vt:lpstr>
      <vt:lpstr>The Chickasaw Nation Health Sites</vt:lpstr>
      <vt:lpstr>PowerPoint Presentation</vt:lpstr>
      <vt:lpstr>Integrated Care at the Chickasaw Nation</vt:lpstr>
      <vt:lpstr>Integrated Care and Tribal Populations</vt:lpstr>
      <vt:lpstr>Did we have a problem with  lack of integrated care?</vt:lpstr>
      <vt:lpstr>“The Theory of Business,”  by Peter Drucker</vt:lpstr>
      <vt:lpstr>“Think Like A Freak,”  by Levitt and Dubner</vt:lpstr>
      <vt:lpstr>Was Cialdini right?</vt:lpstr>
      <vt:lpstr> What exactly is the issue?</vt:lpstr>
      <vt:lpstr> What is a “HOSPITALIST?”</vt:lpstr>
      <vt:lpstr>Do I want to be part of assembly line medicine?</vt:lpstr>
      <vt:lpstr> HFMA July 20 Conference</vt:lpstr>
      <vt:lpstr>Why does it take so long to change medical habits?</vt:lpstr>
      <vt:lpstr>Who was more frustrated?</vt:lpstr>
      <vt:lpstr>As with any newly formed team, group dynamics are an important factor</vt:lpstr>
      <vt:lpstr>PowerPoint Presentation</vt:lpstr>
      <vt:lpstr>Distinctions Between Systems and Personal Adaptations</vt:lpstr>
      <vt:lpstr>Other MedFT Roles at CNMC</vt:lpstr>
      <vt:lpstr>Participant Discussion Section</vt:lpstr>
      <vt:lpstr>Participant Discussion, Cont.</vt:lpstr>
      <vt:lpstr>PowerPoint Presentation</vt:lpstr>
    </vt:vector>
  </TitlesOfParts>
  <Manager/>
  <Company>the Chickasaw Nation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Travis Stanberry</dc:creator>
  <cp:keywords/>
  <dc:description/>
  <cp:lastModifiedBy>Kelly Roberts</cp:lastModifiedBy>
  <cp:revision>57</cp:revision>
  <cp:lastPrinted>2017-07-25T13:07:41Z</cp:lastPrinted>
  <dcterms:created xsi:type="dcterms:W3CDTF">2015-12-04T22:33:09Z</dcterms:created>
  <dcterms:modified xsi:type="dcterms:W3CDTF">2017-08-16T21:38:00Z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0x010100321530642DC4054393231F06337CCED0</vt:lpwstr>
  </property>
</Properties>
</file>